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500" r:id="rId2"/>
    <p:sldId id="504" r:id="rId3"/>
    <p:sldId id="505" r:id="rId4"/>
    <p:sldId id="506" r:id="rId5"/>
    <p:sldId id="507" r:id="rId6"/>
    <p:sldId id="508" r:id="rId7"/>
    <p:sldId id="509" r:id="rId8"/>
    <p:sldId id="513" r:id="rId9"/>
    <p:sldId id="512" r:id="rId10"/>
    <p:sldId id="510" r:id="rId11"/>
    <p:sldId id="511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5" r:id="rId23"/>
    <p:sldId id="526" r:id="rId24"/>
    <p:sldId id="527" r:id="rId25"/>
    <p:sldId id="528" r:id="rId26"/>
    <p:sldId id="529" r:id="rId27"/>
    <p:sldId id="530" r:id="rId28"/>
    <p:sldId id="531" r:id="rId29"/>
  </p:sldIdLst>
  <p:sldSz cx="9144000" cy="6858000" type="screen4x3"/>
  <p:notesSz cx="7099300" cy="10234613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r" defTabSz="914400" rtl="1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r" defTabSz="914400" rtl="1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r" defTabSz="914400" rtl="1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r" defTabSz="914400" rtl="1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318"/>
    <a:srgbClr val="FF2525"/>
    <a:srgbClr val="FF6161"/>
    <a:srgbClr val="5F5F5F"/>
    <a:srgbClr val="EAEAEA"/>
    <a:srgbClr val="808080"/>
    <a:srgbClr val="D0121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סגנון ערכת נושא 1 - הדגשה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סגנון בהיר 3 - הדגשה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סגנון כהה 2 - הדגשה 1/הדגש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46F890A9-2807-4EBB-B81D-B2AA78EC7F39}" styleName="סגנון כהה 2 - הדגשה 5/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סגנון כה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סגנון כהה 1 - הדגשה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סגנון ביניים 3 - הדגשה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סגנון ביניים 3 - הדגש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סגנון בהיר 2 - הדגשה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130" autoAdjust="0"/>
    <p:restoredTop sz="76543" autoAdjust="0"/>
  </p:normalViewPr>
  <p:slideViewPr>
    <p:cSldViewPr>
      <p:cViewPr varScale="1">
        <p:scale>
          <a:sx n="68" d="100"/>
          <a:sy n="68" d="100"/>
        </p:scale>
        <p:origin x="114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>
            <a:lvl1pPr algn="r" defTabSz="987425" rtl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>
            <a:lvl1pPr algn="l" defTabSz="987425" rtl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b" anchorCtr="0" compatLnSpc="1">
            <a:prstTxWarp prst="textNoShape">
              <a:avLst/>
            </a:prstTxWarp>
          </a:bodyPr>
          <a:lstStyle>
            <a:lvl1pPr algn="r" defTabSz="987425" rtl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b" anchorCtr="0" compatLnSpc="1">
            <a:prstTxWarp prst="textNoShape">
              <a:avLst/>
            </a:prstTxWarp>
          </a:bodyPr>
          <a:lstStyle>
            <a:lvl1pPr algn="l" defTabSz="987425" rtl="1">
              <a:defRPr sz="1300"/>
            </a:lvl1pPr>
          </a:lstStyle>
          <a:p>
            <a:pPr>
              <a:defRPr/>
            </a:pPr>
            <a:fld id="{9791A917-4AF8-4AD4-910C-0A3237E5756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8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>
            <a:lvl1pPr algn="r" defTabSz="987425" rtl="1">
              <a:defRPr sz="13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 bwMode="auto">
          <a:xfrm>
            <a:off x="158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>
            <a:lvl1pPr algn="l" defTabSz="987425" rtl="1">
              <a:defRPr sz="1300"/>
            </a:lvl1pPr>
          </a:lstStyle>
          <a:p>
            <a:pPr>
              <a:defRPr/>
            </a:pPr>
            <a:fld id="{EA9CCCE3-E2B9-4FD5-8A03-31AEA98E6111}" type="datetimeFigureOut">
              <a:rPr lang="he-IL"/>
              <a:pPr>
                <a:defRPr/>
              </a:pPr>
              <a:t>י"ב/אב/תשע"ח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3338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 bwMode="auto">
          <a:xfrm>
            <a:off x="4022725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b" anchorCtr="0" compatLnSpc="1">
            <a:prstTxWarp prst="textNoShape">
              <a:avLst/>
            </a:prstTxWarp>
          </a:bodyPr>
          <a:lstStyle>
            <a:lvl1pPr algn="r" defTabSz="987425" rtl="1">
              <a:defRPr sz="13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 bwMode="auto">
          <a:xfrm>
            <a:off x="158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b" anchorCtr="0" compatLnSpc="1">
            <a:prstTxWarp prst="textNoShape">
              <a:avLst/>
            </a:prstTxWarp>
          </a:bodyPr>
          <a:lstStyle>
            <a:lvl1pPr algn="l" defTabSz="987425" rtl="1">
              <a:defRPr sz="1300"/>
            </a:lvl1pPr>
          </a:lstStyle>
          <a:p>
            <a:pPr>
              <a:defRPr/>
            </a:pPr>
            <a:fld id="{D138F71D-FC4B-4A4C-977D-348291F1A84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1842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open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52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539552" y="2565400"/>
            <a:ext cx="7993261" cy="21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lnSpc>
                <a:spcPct val="125000"/>
              </a:lnSpc>
            </a:pPr>
            <a:r>
              <a:rPr lang="he-IL" sz="4000" b="1" dirty="0" smtClean="0">
                <a:latin typeface="Arial" pitchFamily="34" charset="0"/>
                <a:cs typeface="Arial" pitchFamily="34" charset="0"/>
              </a:rPr>
              <a:t>פורטל </a:t>
            </a:r>
            <a:r>
              <a:rPr lang="he-IL" sz="4000" b="1" dirty="0" smtClean="0">
                <a:latin typeface="Arial" pitchFamily="34" charset="0"/>
                <a:cs typeface="Arial" pitchFamily="34" charset="0"/>
              </a:rPr>
              <a:t>מעסיקים</a:t>
            </a:r>
          </a:p>
          <a:p>
            <a:pPr algn="ctr" rtl="1">
              <a:lnSpc>
                <a:spcPct val="125000"/>
              </a:lnSpc>
            </a:pPr>
            <a:r>
              <a:rPr lang="he-IL" sz="4000" b="1" dirty="0" smtClean="0">
                <a:latin typeface="Arial" pitchFamily="34" charset="0"/>
                <a:cs typeface="Arial" pitchFamily="34" charset="0"/>
              </a:rPr>
              <a:t>הכשרה </a:t>
            </a:r>
            <a:r>
              <a:rPr lang="he-IL" sz="4000" b="1" dirty="0" smtClean="0">
                <a:latin typeface="Arial" pitchFamily="34" charset="0"/>
                <a:cs typeface="Arial" pitchFamily="34" charset="0"/>
              </a:rPr>
              <a:t>חברה לביטוח </a:t>
            </a:r>
            <a:endParaRPr lang="he-IL" sz="4000" b="1" dirty="0">
              <a:latin typeface="Arial" pitchFamily="34" charset="0"/>
              <a:cs typeface="Arial" pitchFamily="34" charset="0"/>
            </a:endParaRPr>
          </a:p>
          <a:p>
            <a:pPr algn="ctr" rtl="1">
              <a:lnSpc>
                <a:spcPct val="125000"/>
              </a:lnSpc>
            </a:pPr>
            <a:endParaRPr lang="en-US" sz="30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באמצעות טעינת </a:t>
            </a:r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קובץ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7884368" cy="379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8"/>
          <p:cNvSpPr/>
          <p:nvPr/>
        </p:nvSpPr>
        <p:spPr>
          <a:xfrm>
            <a:off x="969864" y="1419718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 smtClean="0">
                <a:cs typeface="+mn-cs"/>
              </a:rPr>
              <a:t>שלב 3: ריכוז ההפקדות ברמת עובד יוצגו במסך נתוני הפקדות, ניתן לייצא את נתוני הדיווח לקובץ אקסל, או לחפש נתוני עובד ספציפי. </a:t>
            </a:r>
          </a:p>
          <a:p>
            <a:pPr algn="r" rtl="1"/>
            <a:r>
              <a:rPr lang="he-IL" dirty="0" smtClean="0">
                <a:cs typeface="+mn-cs"/>
              </a:rPr>
              <a:t>ניתן לבטל את תהליך הדיווח על ידי לחיצה על כפתור "בטל תהליך". </a:t>
            </a:r>
          </a:p>
          <a:p>
            <a:pPr algn="r" rtl="1"/>
            <a:endParaRPr lang="he-IL" dirty="0" smtClean="0">
              <a:cs typeface="+mn-cs"/>
            </a:endParaRPr>
          </a:p>
        </p:txBody>
      </p:sp>
      <p:sp>
        <p:nvSpPr>
          <p:cNvPr id="6" name="מלבן מעוגל 5"/>
          <p:cNvSpPr/>
          <p:nvPr/>
        </p:nvSpPr>
        <p:spPr bwMode="auto">
          <a:xfrm>
            <a:off x="6228183" y="6309319"/>
            <a:ext cx="736005" cy="414320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מלבן מעוגל 6"/>
          <p:cNvSpPr/>
          <p:nvPr/>
        </p:nvSpPr>
        <p:spPr bwMode="auto">
          <a:xfrm>
            <a:off x="5436096" y="6309319"/>
            <a:ext cx="736005" cy="414319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מלבן מעוגל 7"/>
          <p:cNvSpPr/>
          <p:nvPr/>
        </p:nvSpPr>
        <p:spPr bwMode="auto">
          <a:xfrm>
            <a:off x="3347864" y="4077072"/>
            <a:ext cx="1672109" cy="288032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5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באמצעות טעינת </a:t>
            </a:r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קובץ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83568" y="1494531"/>
            <a:ext cx="7668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 smtClean="0">
                <a:cs typeface="+mn-cs"/>
              </a:rPr>
              <a:t>שלב 4: דיווח התשלום, בשלב זה נדרש להגדיר את נתוני התשלום אשר תואמים את הדיווח. לחיצה על כפתור העיפרון תאפשר עריכה של פרטי התשלום.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1509"/>
            <a:ext cx="8165926" cy="204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מעוגל 8"/>
          <p:cNvSpPr/>
          <p:nvPr/>
        </p:nvSpPr>
        <p:spPr bwMode="auto">
          <a:xfrm>
            <a:off x="539552" y="4254959"/>
            <a:ext cx="360040" cy="288032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8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באמצעות טעינת </a:t>
            </a:r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קובץ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95536" y="1499727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cs typeface="+mn-cs"/>
              </a:rPr>
              <a:t>בעת לחיצה על סמל העיפרון יהיה ניתן להגדיר את פרמטרים </a:t>
            </a:r>
            <a:r>
              <a:rPr lang="he-IL" dirty="0" smtClean="0">
                <a:cs typeface="+mn-cs"/>
              </a:rPr>
              <a:t>הבאים:  </a:t>
            </a:r>
            <a:endParaRPr lang="he-IL" dirty="0">
              <a:cs typeface="+mn-cs"/>
            </a:endParaRPr>
          </a:p>
          <a:p>
            <a:pPr algn="r" rtl="1"/>
            <a:r>
              <a:rPr lang="he-IL" dirty="0">
                <a:cs typeface="+mn-cs"/>
              </a:rPr>
              <a:t>אופן </a:t>
            </a:r>
            <a:r>
              <a:rPr lang="he-IL" dirty="0" smtClean="0">
                <a:cs typeface="+mn-cs"/>
              </a:rPr>
              <a:t>התשלום: העברה בנקאית/המחאה. </a:t>
            </a:r>
            <a:endParaRPr lang="he-IL" dirty="0">
              <a:cs typeface="+mn-cs"/>
            </a:endParaRPr>
          </a:p>
          <a:p>
            <a:pPr algn="r" rtl="1"/>
            <a:r>
              <a:rPr lang="he-IL" dirty="0">
                <a:cs typeface="+mn-cs"/>
              </a:rPr>
              <a:t>תאריך </a:t>
            </a:r>
            <a:r>
              <a:rPr lang="he-IL" dirty="0" smtClean="0">
                <a:cs typeface="+mn-cs"/>
              </a:rPr>
              <a:t>החיוב: תאריך </a:t>
            </a:r>
            <a:r>
              <a:rPr lang="he-IL" dirty="0">
                <a:cs typeface="+mn-cs"/>
              </a:rPr>
              <a:t>ביצוע התשלום </a:t>
            </a:r>
            <a:r>
              <a:rPr lang="he-IL" dirty="0" smtClean="0">
                <a:cs typeface="+mn-cs"/>
              </a:rPr>
              <a:t>בפועל.</a:t>
            </a:r>
            <a:endParaRPr lang="he-IL" dirty="0">
              <a:cs typeface="+mn-cs"/>
            </a:endParaRPr>
          </a:p>
          <a:p>
            <a:pPr algn="r" rtl="1"/>
            <a:r>
              <a:rPr lang="he-IL" dirty="0">
                <a:cs typeface="+mn-cs"/>
              </a:rPr>
              <a:t>מספר </a:t>
            </a:r>
            <a:r>
              <a:rPr lang="he-IL" dirty="0" smtClean="0">
                <a:cs typeface="+mn-cs"/>
              </a:rPr>
              <a:t>האסמכתא: מספר </a:t>
            </a:r>
            <a:r>
              <a:rPr lang="he-IL" dirty="0">
                <a:cs typeface="+mn-cs"/>
              </a:rPr>
              <a:t>האסמכתא מהבנק בעת ביצוע העברה בנקאית או מספר </a:t>
            </a:r>
            <a:r>
              <a:rPr lang="he-IL" dirty="0" smtClean="0">
                <a:cs typeface="+mn-cs"/>
              </a:rPr>
              <a:t>ההמחאה. </a:t>
            </a:r>
            <a:endParaRPr lang="he-IL" dirty="0">
              <a:cs typeface="+mn-cs"/>
            </a:endParaRPr>
          </a:p>
          <a:p>
            <a:pPr algn="r" rtl="1"/>
            <a:r>
              <a:rPr lang="he-IL" dirty="0">
                <a:cs typeface="+mn-cs"/>
              </a:rPr>
              <a:t>פרטי הבנק המעביר את התשלום - </a:t>
            </a:r>
            <a:r>
              <a:rPr lang="he-IL" dirty="0" smtClean="0">
                <a:cs typeface="+mn-cs"/>
              </a:rPr>
              <a:t>מעסיק: בנק, סניף </a:t>
            </a:r>
            <a:r>
              <a:rPr lang="he-IL" dirty="0">
                <a:cs typeface="+mn-cs"/>
              </a:rPr>
              <a:t>חשבון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70" y="3429791"/>
            <a:ext cx="6552728" cy="322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11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באמצעות טעינת </a:t>
            </a:r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קובץ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95536" y="1499727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 smtClean="0">
                <a:cs typeface="+mn-cs"/>
              </a:rPr>
              <a:t>שלב 5: אישור ביצוע </a:t>
            </a:r>
            <a:r>
              <a:rPr lang="he-IL" b="1" dirty="0" smtClean="0">
                <a:cs typeface="+mn-cs"/>
              </a:rPr>
              <a:t>הדיווח</a:t>
            </a:r>
          </a:p>
          <a:p>
            <a:pPr algn="r" rtl="1"/>
            <a:r>
              <a:rPr lang="he-IL" dirty="0" smtClean="0">
                <a:cs typeface="+mn-cs"/>
              </a:rPr>
              <a:t>בעת </a:t>
            </a:r>
            <a:r>
              <a:rPr lang="he-IL" dirty="0" smtClean="0">
                <a:cs typeface="+mn-cs"/>
              </a:rPr>
              <a:t>לחיצה על אישור ישלח קובץ </a:t>
            </a:r>
            <a:r>
              <a:rPr lang="he-IL" dirty="0" smtClean="0">
                <a:cs typeface="+mn-cs"/>
              </a:rPr>
              <a:t>דיווח להכשרה</a:t>
            </a:r>
            <a:r>
              <a:rPr lang="he-IL" dirty="0" smtClean="0">
                <a:cs typeface="+mn-cs"/>
              </a:rPr>
              <a:t>.</a:t>
            </a:r>
          </a:p>
          <a:p>
            <a:pPr algn="r" rtl="1"/>
            <a:r>
              <a:rPr lang="he-IL" dirty="0" smtClean="0">
                <a:cs typeface="+mn-cs"/>
              </a:rPr>
              <a:t>  </a:t>
            </a:r>
            <a:endParaRPr lang="he-IL" dirty="0"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39113"/>
            <a:ext cx="8748464" cy="21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88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969864" y="141971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 smtClean="0">
                <a:cs typeface="+mn-cs"/>
              </a:rPr>
              <a:t>שלב 1: בעת בחירה באופציה של הקלדת עובדים, נדרש לבחור איזה סוג דיווח </a:t>
            </a:r>
            <a:r>
              <a:rPr lang="he-IL" dirty="0" smtClean="0">
                <a:cs typeface="+mn-cs"/>
              </a:rPr>
              <a:t>רצוי.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דיווח </a:t>
            </a:r>
            <a:r>
              <a:rPr lang="he-IL" dirty="0" smtClean="0">
                <a:cs typeface="+mn-cs"/>
              </a:rPr>
              <a:t>שוטף – תשלום שוטף בגין </a:t>
            </a:r>
            <a:r>
              <a:rPr lang="he-IL" dirty="0" smtClean="0">
                <a:cs typeface="+mn-cs"/>
              </a:rPr>
              <a:t>העובדים</a:t>
            </a:r>
            <a:endParaRPr lang="he-IL" dirty="0">
              <a:cs typeface="+mn-c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ביטול </a:t>
            </a:r>
            <a:r>
              <a:rPr lang="he-IL" dirty="0" smtClean="0">
                <a:cs typeface="+mn-cs"/>
              </a:rPr>
              <a:t>תנועה, בקשה להחזר – בקשה לקבלת החזר </a:t>
            </a:r>
            <a:r>
              <a:rPr lang="he-IL" dirty="0" smtClean="0">
                <a:cs typeface="+mn-cs"/>
              </a:rPr>
              <a:t>כספים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ביטול </a:t>
            </a:r>
            <a:r>
              <a:rPr lang="he-IL" dirty="0" smtClean="0">
                <a:cs typeface="+mn-cs"/>
              </a:rPr>
              <a:t>תנועה ללא בקשת החזר – משיכת הכספים מחשבונות </a:t>
            </a:r>
            <a:r>
              <a:rPr lang="he-IL" dirty="0" smtClean="0">
                <a:cs typeface="+mn-cs"/>
              </a:rPr>
              <a:t>העובדים ומעבר </a:t>
            </a:r>
            <a:r>
              <a:rPr lang="he-IL" dirty="0" smtClean="0">
                <a:cs typeface="+mn-cs"/>
              </a:rPr>
              <a:t>לחשבון מעבר. </a:t>
            </a:r>
            <a:endParaRPr lang="he-IL" dirty="0"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7056784" cy="392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לבן מעוגל 6"/>
          <p:cNvSpPr/>
          <p:nvPr/>
        </p:nvSpPr>
        <p:spPr bwMode="auto">
          <a:xfrm>
            <a:off x="2123728" y="6165304"/>
            <a:ext cx="4824535" cy="432048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5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969864" y="141971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 smtClean="0">
                <a:cs typeface="+mn-cs"/>
              </a:rPr>
              <a:t>שלב 2: הזנת פרטי העובדים והנחיות פיצול </a:t>
            </a:r>
            <a:r>
              <a:rPr lang="he-IL" b="1" dirty="0" smtClean="0">
                <a:cs typeface="+mn-cs"/>
              </a:rPr>
              <a:t>הכספים </a:t>
            </a:r>
            <a:endParaRPr lang="he-IL" b="1" dirty="0" smtClean="0">
              <a:cs typeface="+mn-cs"/>
            </a:endParaRPr>
          </a:p>
          <a:p>
            <a:pPr algn="r" rtl="1"/>
            <a:r>
              <a:rPr lang="he-IL" dirty="0" smtClean="0">
                <a:cs typeface="+mn-cs"/>
              </a:rPr>
              <a:t>  </a:t>
            </a:r>
            <a:endParaRPr lang="he-IL" dirty="0"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64" y="1916832"/>
            <a:ext cx="6999222" cy="373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18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941677" y="137862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 smtClean="0">
                <a:cs typeface="+mn-cs"/>
              </a:rPr>
              <a:t>הזנת פרטי </a:t>
            </a:r>
            <a:r>
              <a:rPr lang="he-IL" b="1" dirty="0" smtClean="0">
                <a:cs typeface="+mn-cs"/>
              </a:rPr>
              <a:t>העובדים</a:t>
            </a:r>
            <a:endParaRPr lang="he-IL" b="1" dirty="0" smtClean="0">
              <a:cs typeface="+mn-cs"/>
            </a:endParaRPr>
          </a:p>
          <a:p>
            <a:pPr algn="r" rtl="1"/>
            <a:r>
              <a:rPr lang="he-IL" dirty="0" smtClean="0">
                <a:cs typeface="+mn-cs"/>
              </a:rPr>
              <a:t>בעת לחיצה על כפתור הוסף, נפתחת חלונית שבה נדרש  </a:t>
            </a:r>
          </a:p>
          <a:p>
            <a:pPr algn="r" rtl="1"/>
            <a:r>
              <a:rPr lang="he-IL" dirty="0" smtClean="0">
                <a:cs typeface="+mn-cs"/>
              </a:rPr>
              <a:t>להקליד את פרטי העובד, שכר וסכומי הפרשות. </a:t>
            </a:r>
          </a:p>
          <a:p>
            <a:pPr algn="r" rtl="1"/>
            <a:r>
              <a:rPr lang="he-IL" dirty="0" smtClean="0">
                <a:cs typeface="+mn-cs"/>
              </a:rPr>
              <a:t>לחיצה על כפתור שמירה ויציאה, תיצור שורה </a:t>
            </a:r>
            <a:r>
              <a:rPr lang="he-IL" dirty="0" smtClean="0">
                <a:cs typeface="+mn-cs"/>
              </a:rPr>
              <a:t>חדשה בדיווח </a:t>
            </a:r>
            <a:r>
              <a:rPr lang="he-IL" dirty="0" smtClean="0">
                <a:cs typeface="+mn-cs"/>
              </a:rPr>
              <a:t>בגין העובד. </a:t>
            </a:r>
            <a:endParaRPr lang="he-IL" dirty="0"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09842"/>
            <a:ext cx="3888432" cy="370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38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7884368" cy="379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8"/>
          <p:cNvSpPr/>
          <p:nvPr/>
        </p:nvSpPr>
        <p:spPr>
          <a:xfrm>
            <a:off x="969864" y="1419718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 smtClean="0">
                <a:cs typeface="+mn-cs"/>
              </a:rPr>
              <a:t>שלב 3: ריכוז ההפקדות ברמת עובד יוצגו במסך נתוני הפקדות, ניתן לייצא את נתוני הדיווח לקובץ אקסל, או לחפש נתוני עובד ספציפי. </a:t>
            </a:r>
          </a:p>
          <a:p>
            <a:pPr algn="r" rtl="1"/>
            <a:r>
              <a:rPr lang="he-IL" dirty="0" smtClean="0">
                <a:cs typeface="+mn-cs"/>
              </a:rPr>
              <a:t>ניתן לבטל את תהליך הדיווח על ידי לחיצה על כפתור "בטל תהליך". </a:t>
            </a:r>
          </a:p>
          <a:p>
            <a:pPr algn="r" rtl="1"/>
            <a:endParaRPr lang="he-IL" dirty="0" smtClean="0">
              <a:cs typeface="+mn-cs"/>
            </a:endParaRPr>
          </a:p>
        </p:txBody>
      </p:sp>
      <p:sp>
        <p:nvSpPr>
          <p:cNvPr id="6" name="מלבן מעוגל 5"/>
          <p:cNvSpPr/>
          <p:nvPr/>
        </p:nvSpPr>
        <p:spPr bwMode="auto">
          <a:xfrm>
            <a:off x="5292080" y="6381328"/>
            <a:ext cx="1672109" cy="288032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מלבן מעוגל 6"/>
          <p:cNvSpPr/>
          <p:nvPr/>
        </p:nvSpPr>
        <p:spPr bwMode="auto">
          <a:xfrm>
            <a:off x="3347864" y="4077072"/>
            <a:ext cx="1672109" cy="288032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5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sp>
        <p:nvSpPr>
          <p:cNvPr id="2" name="מלבן 1"/>
          <p:cNvSpPr/>
          <p:nvPr/>
        </p:nvSpPr>
        <p:spPr>
          <a:xfrm>
            <a:off x="683568" y="1494531"/>
            <a:ext cx="7668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 smtClean="0">
                <a:cs typeface="+mn-cs"/>
              </a:rPr>
              <a:t>שלב 4: דיווח התשלום, בשלב זה נדרש להגדיר את נתוני התשלום אשר תואמים את הדיווח. לחיצה על כפתור העיפרון תאפשר עריכה של פרטי התשלום.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165926" cy="204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347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sp>
        <p:nvSpPr>
          <p:cNvPr id="3" name="מלבן 2"/>
          <p:cNvSpPr/>
          <p:nvPr/>
        </p:nvSpPr>
        <p:spPr>
          <a:xfrm>
            <a:off x="395536" y="1499727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cs typeface="+mn-cs"/>
              </a:rPr>
              <a:t>בעת לחיצה על סמל העיפרון יהיה ניתן להגדיר את פרמטרים </a:t>
            </a:r>
            <a:r>
              <a:rPr lang="he-IL" dirty="0" smtClean="0">
                <a:cs typeface="+mn-cs"/>
              </a:rPr>
              <a:t>הבאים:  </a:t>
            </a:r>
            <a:endParaRPr lang="he-IL" dirty="0">
              <a:cs typeface="+mn-cs"/>
            </a:endParaRPr>
          </a:p>
          <a:p>
            <a:pPr algn="r" rtl="1"/>
            <a:r>
              <a:rPr lang="he-IL" dirty="0">
                <a:cs typeface="+mn-cs"/>
              </a:rPr>
              <a:t>אופן </a:t>
            </a:r>
            <a:r>
              <a:rPr lang="he-IL" dirty="0" smtClean="0">
                <a:cs typeface="+mn-cs"/>
              </a:rPr>
              <a:t>התשלום: העברה בנקאית/המחאה. </a:t>
            </a:r>
            <a:endParaRPr lang="he-IL" dirty="0">
              <a:cs typeface="+mn-cs"/>
            </a:endParaRPr>
          </a:p>
          <a:p>
            <a:pPr algn="r" rtl="1"/>
            <a:r>
              <a:rPr lang="he-IL" dirty="0">
                <a:cs typeface="+mn-cs"/>
              </a:rPr>
              <a:t>תאריך </a:t>
            </a:r>
            <a:r>
              <a:rPr lang="he-IL" dirty="0" smtClean="0">
                <a:cs typeface="+mn-cs"/>
              </a:rPr>
              <a:t>החיוב: תאריך </a:t>
            </a:r>
            <a:r>
              <a:rPr lang="he-IL" dirty="0">
                <a:cs typeface="+mn-cs"/>
              </a:rPr>
              <a:t>ביצוע התשלום </a:t>
            </a:r>
            <a:r>
              <a:rPr lang="he-IL" dirty="0" smtClean="0">
                <a:cs typeface="+mn-cs"/>
              </a:rPr>
              <a:t>בפועל.</a:t>
            </a:r>
            <a:endParaRPr lang="he-IL" dirty="0">
              <a:cs typeface="+mn-cs"/>
            </a:endParaRPr>
          </a:p>
          <a:p>
            <a:pPr algn="r" rtl="1"/>
            <a:r>
              <a:rPr lang="he-IL" dirty="0">
                <a:cs typeface="+mn-cs"/>
              </a:rPr>
              <a:t>מספר </a:t>
            </a:r>
            <a:r>
              <a:rPr lang="he-IL" dirty="0" smtClean="0">
                <a:cs typeface="+mn-cs"/>
              </a:rPr>
              <a:t>האסמכתא: מספר </a:t>
            </a:r>
            <a:r>
              <a:rPr lang="he-IL" dirty="0">
                <a:cs typeface="+mn-cs"/>
              </a:rPr>
              <a:t>האסמכתא מהבנק בעת ביצוע העברה בנקאית או מספר </a:t>
            </a:r>
            <a:r>
              <a:rPr lang="he-IL" dirty="0" smtClean="0">
                <a:cs typeface="+mn-cs"/>
              </a:rPr>
              <a:t>ההמחאה. </a:t>
            </a:r>
            <a:endParaRPr lang="he-IL" dirty="0">
              <a:cs typeface="+mn-cs"/>
            </a:endParaRPr>
          </a:p>
          <a:p>
            <a:pPr algn="r" rtl="1"/>
            <a:r>
              <a:rPr lang="he-IL" dirty="0">
                <a:cs typeface="+mn-cs"/>
              </a:rPr>
              <a:t>פרטי הבנק המעביר את התשלום - </a:t>
            </a:r>
            <a:r>
              <a:rPr lang="he-IL" dirty="0" smtClean="0">
                <a:cs typeface="+mn-cs"/>
              </a:rPr>
              <a:t>מעסיק: בנק, סניף </a:t>
            </a:r>
            <a:r>
              <a:rPr lang="he-IL" dirty="0">
                <a:cs typeface="+mn-cs"/>
              </a:rPr>
              <a:t>חשבון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75" y="3438719"/>
            <a:ext cx="5809731" cy="287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82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711234" y="863501"/>
            <a:ext cx="60372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כניסה ראשונה – יצירת משתמש חדש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7685" y="1340768"/>
            <a:ext cx="72008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 smtClean="0">
                <a:cs typeface="+mn-cs"/>
              </a:rPr>
              <a:t>שלב 1: הגדרת משתמש ופרטי איש קשר</a:t>
            </a:r>
            <a:r>
              <a:rPr lang="he-IL" dirty="0" smtClean="0">
                <a:cs typeface="+mn-cs"/>
              </a:rPr>
              <a:t> </a:t>
            </a:r>
          </a:p>
          <a:p>
            <a:pPr algn="r" rtl="1"/>
            <a:r>
              <a:rPr lang="he-IL" dirty="0" smtClean="0">
                <a:cs typeface="+mn-cs"/>
              </a:rPr>
              <a:t>בעת כניסה ראשונה לפורטל </a:t>
            </a:r>
            <a:r>
              <a:rPr lang="he-IL" dirty="0" smtClean="0">
                <a:cs typeface="+mn-cs"/>
              </a:rPr>
              <a:t>המעסיקים </a:t>
            </a:r>
            <a:r>
              <a:rPr lang="he-IL" dirty="0" smtClean="0">
                <a:cs typeface="+mn-cs"/>
              </a:rPr>
              <a:t>נדרש להגדיר את </a:t>
            </a:r>
            <a:r>
              <a:rPr lang="he-IL" dirty="0" smtClean="0">
                <a:cs typeface="+mn-cs"/>
              </a:rPr>
              <a:t>הפרטים הבאים</a:t>
            </a:r>
            <a:r>
              <a:rPr lang="he-IL" dirty="0" smtClean="0">
                <a:cs typeface="+mn-cs"/>
              </a:rPr>
              <a:t>: ת.ז, שם פרטי, שם משפחה, מספר סלולרי, מייל, סיסמא וסיסמא חוזרת לאימות.</a:t>
            </a:r>
          </a:p>
          <a:p>
            <a:pPr algn="r" rtl="1"/>
            <a:endParaRPr lang="he-IL" dirty="0"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410467" cy="416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sp>
        <p:nvSpPr>
          <p:cNvPr id="8" name="מלבן 7"/>
          <p:cNvSpPr/>
          <p:nvPr/>
        </p:nvSpPr>
        <p:spPr>
          <a:xfrm>
            <a:off x="197260" y="1499727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 smtClean="0">
                <a:cs typeface="+mn-cs"/>
              </a:rPr>
              <a:t>שלב 5: אישור ביצוע הדיווח. בעת לחיצה על אישור ישלח קובץ דיווח  </a:t>
            </a:r>
          </a:p>
          <a:p>
            <a:pPr algn="r" rtl="1"/>
            <a:r>
              <a:rPr lang="he-IL" dirty="0" smtClean="0">
                <a:cs typeface="+mn-cs"/>
              </a:rPr>
              <a:t>  להכשרה.</a:t>
            </a:r>
          </a:p>
          <a:p>
            <a:pPr algn="r" rtl="1"/>
            <a:r>
              <a:rPr lang="he-IL" dirty="0" smtClean="0">
                <a:cs typeface="+mn-cs"/>
              </a:rPr>
              <a:t>  </a:t>
            </a:r>
            <a:endParaRPr lang="he-IL" dirty="0"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7" y="2132856"/>
            <a:ext cx="8232827" cy="202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481908" y="3856961"/>
            <a:ext cx="836054" cy="288032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68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דיווח נתוני ממשק שלילי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97260" y="1499727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 smtClean="0">
                <a:cs typeface="+mn-cs"/>
              </a:rPr>
              <a:t>שלב 1: </a:t>
            </a:r>
          </a:p>
          <a:p>
            <a:pPr algn="r" rtl="1"/>
            <a:r>
              <a:rPr lang="he-IL" dirty="0" smtClean="0">
                <a:cs typeface="+mn-cs"/>
              </a:rPr>
              <a:t>ניתן לדווח ממשק שלילי על ידי טעינה של קובץ שלילי.</a:t>
            </a:r>
          </a:p>
          <a:p>
            <a:pPr algn="r" rtl="1"/>
            <a:r>
              <a:rPr lang="he-IL" dirty="0" smtClean="0">
                <a:cs typeface="+mn-cs"/>
              </a:rPr>
              <a:t>  </a:t>
            </a:r>
            <a:endParaRPr lang="he-IL" dirty="0"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7" y="2372490"/>
            <a:ext cx="8676456" cy="241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89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דיווח נתוני ממשק שלילי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 smtClean="0">
                <a:cs typeface="+mn-cs"/>
              </a:rPr>
              <a:t>שלב 1: </a:t>
            </a:r>
          </a:p>
          <a:p>
            <a:pPr algn="r" rtl="1"/>
            <a:r>
              <a:rPr lang="he-IL" dirty="0" smtClean="0">
                <a:cs typeface="+mn-cs"/>
              </a:rPr>
              <a:t>אפשרויות נוספת היא על ידי הקלדת פרטי ההחזר באופן ידני.</a:t>
            </a:r>
          </a:p>
          <a:p>
            <a:pPr algn="r" rtl="1"/>
            <a:r>
              <a:rPr lang="he-IL" dirty="0">
                <a:cs typeface="+mn-cs"/>
              </a:rPr>
              <a:t>בעת לחיצה על כפתור </a:t>
            </a:r>
            <a:r>
              <a:rPr lang="he-IL" dirty="0" smtClean="0">
                <a:cs typeface="+mn-cs"/>
              </a:rPr>
              <a:t>הוסף, נפתחת </a:t>
            </a:r>
            <a:r>
              <a:rPr lang="he-IL" dirty="0">
                <a:cs typeface="+mn-cs"/>
              </a:rPr>
              <a:t>חלונית שבה </a:t>
            </a:r>
            <a:r>
              <a:rPr lang="he-IL" dirty="0" smtClean="0">
                <a:cs typeface="+mn-cs"/>
              </a:rPr>
              <a:t>נדרש  </a:t>
            </a:r>
            <a:endParaRPr lang="he-IL" dirty="0">
              <a:cs typeface="+mn-cs"/>
            </a:endParaRPr>
          </a:p>
          <a:p>
            <a:pPr algn="r" rtl="1"/>
            <a:r>
              <a:rPr lang="he-IL" dirty="0">
                <a:cs typeface="+mn-cs"/>
              </a:rPr>
              <a:t>להקליד את פרטי </a:t>
            </a:r>
            <a:r>
              <a:rPr lang="he-IL" dirty="0" smtClean="0">
                <a:cs typeface="+mn-cs"/>
              </a:rPr>
              <a:t>העובד, שכר </a:t>
            </a:r>
            <a:r>
              <a:rPr lang="he-IL" dirty="0">
                <a:cs typeface="+mn-cs"/>
              </a:rPr>
              <a:t>וסכומי </a:t>
            </a:r>
            <a:r>
              <a:rPr lang="he-IL" dirty="0" smtClean="0">
                <a:cs typeface="+mn-cs"/>
              </a:rPr>
              <a:t>הפרשות. </a:t>
            </a:r>
            <a:endParaRPr lang="he-IL" dirty="0">
              <a:cs typeface="+mn-cs"/>
            </a:endParaRPr>
          </a:p>
          <a:p>
            <a:pPr algn="r" rtl="1"/>
            <a:r>
              <a:rPr lang="he-IL" dirty="0">
                <a:cs typeface="+mn-cs"/>
              </a:rPr>
              <a:t>לחיצה על כפתור שמירה </a:t>
            </a:r>
            <a:r>
              <a:rPr lang="he-IL" dirty="0" smtClean="0">
                <a:cs typeface="+mn-cs"/>
              </a:rPr>
              <a:t>ויציאה, תיצור </a:t>
            </a:r>
            <a:r>
              <a:rPr lang="he-IL" dirty="0">
                <a:cs typeface="+mn-cs"/>
              </a:rPr>
              <a:t>שורה </a:t>
            </a:r>
            <a:r>
              <a:rPr lang="he-IL" dirty="0" smtClean="0">
                <a:cs typeface="+mn-cs"/>
              </a:rPr>
              <a:t>חדשה </a:t>
            </a:r>
            <a:r>
              <a:rPr lang="he-IL" dirty="0" smtClean="0">
                <a:cs typeface="+mn-cs"/>
              </a:rPr>
              <a:t>בדיווח </a:t>
            </a:r>
            <a:r>
              <a:rPr lang="he-IL" dirty="0">
                <a:cs typeface="+mn-cs"/>
              </a:rPr>
              <a:t>בגין </a:t>
            </a:r>
            <a:r>
              <a:rPr lang="he-IL" dirty="0" smtClean="0">
                <a:cs typeface="+mn-cs"/>
              </a:rPr>
              <a:t>העובד. </a:t>
            </a:r>
            <a:endParaRPr lang="he-IL" dirty="0">
              <a:cs typeface="+mn-cs"/>
            </a:endParaRPr>
          </a:p>
          <a:p>
            <a:pPr algn="r" rtl="1"/>
            <a:r>
              <a:rPr lang="he-IL" dirty="0" smtClean="0">
                <a:cs typeface="+mn-cs"/>
              </a:rPr>
              <a:t> </a:t>
            </a:r>
            <a:endParaRPr lang="he-IL" dirty="0">
              <a:cs typeface="+mn-cs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3686395" cy="356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516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דיווח נתוני ממשק שלילי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 smtClean="0">
                <a:cs typeface="+mn-cs"/>
              </a:rPr>
              <a:t>שלב 3: נתוני ההפקדות וההחזר הרצוי </a:t>
            </a:r>
          </a:p>
          <a:p>
            <a:pPr algn="r" rtl="1"/>
            <a:endParaRPr lang="he-IL" b="1" dirty="0"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7396"/>
            <a:ext cx="7956376" cy="389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64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דיווח נתוני ממשק שלילי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 smtClean="0">
                <a:cs typeface="+mn-cs"/>
              </a:rPr>
              <a:t>שלב 4: נתוני התשלום וצירוף הצרופה לבקשת </a:t>
            </a:r>
            <a:r>
              <a:rPr lang="he-IL" b="1" dirty="0" smtClean="0">
                <a:cs typeface="+mn-cs"/>
              </a:rPr>
              <a:t>ההחזר</a:t>
            </a:r>
            <a:endParaRPr lang="he-IL" b="1" dirty="0"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1798505"/>
            <a:ext cx="8028384" cy="412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458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דיווח נתוני ממשק שלילי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 smtClean="0">
                <a:cs typeface="+mn-cs"/>
              </a:rPr>
              <a:t>שלב 4: נתוני התשלום וצירוף הצרופה לבקשת </a:t>
            </a:r>
            <a:r>
              <a:rPr lang="he-IL" b="1" dirty="0" smtClean="0">
                <a:cs typeface="+mn-cs"/>
              </a:rPr>
              <a:t>ההחזר</a:t>
            </a:r>
            <a:endParaRPr lang="he-IL" b="1" dirty="0"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" y="1769621"/>
            <a:ext cx="9122883" cy="424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48" y="2978823"/>
            <a:ext cx="1620180" cy="13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89948"/>
            <a:ext cx="1076325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518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דיווח נתוני ממשק שלילי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 smtClean="0">
                <a:cs typeface="+mn-cs"/>
              </a:rPr>
              <a:t>שלב 5: אישור </a:t>
            </a:r>
            <a:r>
              <a:rPr lang="he-IL" b="1" dirty="0">
                <a:cs typeface="+mn-cs"/>
              </a:rPr>
              <a:t>ביצוע </a:t>
            </a:r>
            <a:r>
              <a:rPr lang="he-IL" b="1" dirty="0" smtClean="0">
                <a:cs typeface="+mn-cs"/>
              </a:rPr>
              <a:t>הדיווח</a:t>
            </a:r>
          </a:p>
          <a:p>
            <a:pPr algn="r" rtl="1"/>
            <a:r>
              <a:rPr lang="he-IL" dirty="0" smtClean="0">
                <a:cs typeface="+mn-cs"/>
              </a:rPr>
              <a:t>בעת </a:t>
            </a:r>
            <a:r>
              <a:rPr lang="he-IL" dirty="0">
                <a:cs typeface="+mn-cs"/>
              </a:rPr>
              <a:t>לחיצה על אישור ישלח קובץ </a:t>
            </a:r>
            <a:r>
              <a:rPr lang="he-IL" dirty="0" smtClean="0">
                <a:cs typeface="+mn-cs"/>
              </a:rPr>
              <a:t>דיווח </a:t>
            </a:r>
            <a:r>
              <a:rPr lang="he-IL" dirty="0" smtClean="0">
                <a:cs typeface="+mn-cs"/>
              </a:rPr>
              <a:t>להכשרה</a:t>
            </a:r>
            <a:r>
              <a:rPr lang="he-IL" dirty="0" smtClean="0">
                <a:cs typeface="+mn-cs"/>
              </a:rPr>
              <a:t>.</a:t>
            </a:r>
            <a:endParaRPr lang="he-IL" dirty="0"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7397"/>
            <a:ext cx="8283673" cy="362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543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7270174" y="863501"/>
            <a:ext cx="14782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משובים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 smtClean="0">
                <a:cs typeface="+mn-cs"/>
              </a:rPr>
              <a:t>לשונית משובים מנהלת ומאפשרת צפייה בסוגים השונים של </a:t>
            </a:r>
            <a:r>
              <a:rPr lang="he-IL" dirty="0" err="1" smtClean="0">
                <a:cs typeface="+mn-cs"/>
              </a:rPr>
              <a:t>המשובים</a:t>
            </a:r>
            <a:r>
              <a:rPr lang="he-IL" dirty="0" smtClean="0">
                <a:cs typeface="+mn-cs"/>
              </a:rPr>
              <a:t>.</a:t>
            </a:r>
          </a:p>
          <a:p>
            <a:pPr algn="r" rtl="1"/>
            <a:r>
              <a:rPr lang="he-IL" dirty="0" smtClean="0">
                <a:cs typeface="+mn-cs"/>
              </a:rPr>
              <a:t>ניתן לבצע חתך הקבצים לפי סוגי משוב, חודשים, שם קובץ קליטה.</a:t>
            </a:r>
          </a:p>
          <a:p>
            <a:pPr algn="r" rtl="1"/>
            <a:r>
              <a:rPr lang="he-IL" dirty="0" smtClean="0">
                <a:cs typeface="+mn-cs"/>
              </a:rPr>
              <a:t>קיימים מספר סוגי משוב: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משוב טכני – משוב אשר נשלח מהכשרה אשר מאשרת תקינות וקליטת הקובץ.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משוב מסכם שבועי - </a:t>
            </a:r>
            <a:r>
              <a:rPr lang="he-IL" dirty="0">
                <a:cs typeface="+mn-cs"/>
              </a:rPr>
              <a:t>משוב אשר נשלח בתדירות </a:t>
            </a:r>
            <a:r>
              <a:rPr lang="he-IL" dirty="0" smtClean="0">
                <a:cs typeface="+mn-cs"/>
              </a:rPr>
              <a:t>שבועית אשר משקפת </a:t>
            </a:r>
            <a:r>
              <a:rPr lang="he-IL" dirty="0">
                <a:cs typeface="+mn-cs"/>
              </a:rPr>
              <a:t>את סטטוס הרשומות אשר בטיפול יצרן או שנפרעו במהלך </a:t>
            </a:r>
            <a:r>
              <a:rPr lang="he-IL" dirty="0" smtClean="0">
                <a:cs typeface="+mn-cs"/>
              </a:rPr>
              <a:t>החודש.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משוב מסכם חודשי – משוב אשר נשלח בתדירות חודשית אשר משקפת את סטטוס הרשומות אשר בטיפול יצרן או שנפרעו במהלך החודש.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משוב מסכם שוטף – משוב אשר משקף את סטטוס פירעון הקובץ והפקדת הכספים בגין כל עובד וחודש משכורת.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משוב שנתי – משוב שנתי נשלח כל שנה על ידי הכשרה ומרכז את סך הדיווחים אשר בוצעו בממשק אחיד. </a:t>
            </a:r>
          </a:p>
          <a:p>
            <a:pPr algn="r" rtl="1"/>
            <a:endParaRPr lang="he-IL" dirty="0" smtClean="0">
              <a:cs typeface="+mn-c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dirty="0" smtClean="0">
              <a:cs typeface="+mn-cs"/>
            </a:endParaRPr>
          </a:p>
          <a:p>
            <a:pPr algn="r" rtl="1"/>
            <a:endParaRPr lang="he-I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43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7270174" y="863501"/>
            <a:ext cx="14782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משובים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79512" y="1369511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he-IL" dirty="0" smtClean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algn="r" rtl="1"/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cs typeface="+mn-cs"/>
              </a:rPr>
              <a:t>ניתן לייצא את המשובים לקובץ אקסל ולצפות בפרטי המבוטחים </a:t>
            </a:r>
            <a:r>
              <a:rPr lang="he-IL" dirty="0" smtClean="0">
                <a:cs typeface="+mn-cs"/>
              </a:rPr>
              <a:t>ופירעון הממשק </a:t>
            </a:r>
            <a:r>
              <a:rPr lang="he-IL" dirty="0" smtClean="0">
                <a:cs typeface="+mn-cs"/>
              </a:rPr>
              <a:t>על ידי לחיצה על כפתור ייצא </a:t>
            </a:r>
            <a:r>
              <a:rPr lang="he-IL" dirty="0" smtClean="0">
                <a:cs typeface="+mn-cs"/>
              </a:rPr>
              <a:t>לאקסל.</a:t>
            </a:r>
            <a:endParaRPr lang="he-IL" dirty="0"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00" y="2385174"/>
            <a:ext cx="6723856" cy="39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64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711234" y="863501"/>
            <a:ext cx="60372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כניסה ראשונה – יצירת משתמש חדש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1417499"/>
            <a:ext cx="7200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>
                <a:cs typeface="+mn-cs"/>
              </a:rPr>
              <a:t>שלב 2: הגדרת פרטי </a:t>
            </a:r>
            <a:r>
              <a:rPr lang="he-IL" b="1" dirty="0" smtClean="0">
                <a:cs typeface="+mn-cs"/>
              </a:rPr>
              <a:t>מעסיק</a:t>
            </a:r>
            <a:endParaRPr lang="he-IL" b="1" dirty="0" smtClean="0">
              <a:cs typeface="+mn-cs"/>
            </a:endParaRPr>
          </a:p>
          <a:p>
            <a:pPr algn="r"/>
            <a:r>
              <a:rPr lang="he-IL" dirty="0" smtClean="0">
                <a:cs typeface="+mn-cs"/>
              </a:rPr>
              <a:t>מספר מזהה מעסיק, סוג מזהה מעסיק ושם המעסיק. </a:t>
            </a:r>
          </a:p>
          <a:p>
            <a:pPr algn="r"/>
            <a:endParaRPr lang="he-IL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5561330" cy="395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13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711234" y="863501"/>
            <a:ext cx="60372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כניסה ראשונה – יצירת משתמש חדש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1417499"/>
            <a:ext cx="7200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>
                <a:cs typeface="+mn-cs"/>
              </a:rPr>
              <a:t>שלב 3: הגדרת מערכת </a:t>
            </a:r>
            <a:r>
              <a:rPr lang="he-IL" b="1" dirty="0" smtClean="0">
                <a:cs typeface="+mn-cs"/>
              </a:rPr>
              <a:t>התראות</a:t>
            </a:r>
            <a:r>
              <a:rPr lang="he-IL" dirty="0" smtClean="0">
                <a:cs typeface="+mn-cs"/>
              </a:rPr>
              <a:t> </a:t>
            </a:r>
            <a:endParaRPr lang="he-IL" dirty="0" smtClean="0">
              <a:cs typeface="+mn-cs"/>
            </a:endParaRPr>
          </a:p>
          <a:p>
            <a:pPr algn="r"/>
            <a:r>
              <a:rPr lang="he-IL" dirty="0" smtClean="0">
                <a:cs typeface="+mn-cs"/>
              </a:rPr>
              <a:t>הזנת פרטי איש הקשר ופרטי ההתקשרות. </a:t>
            </a:r>
          </a:p>
          <a:p>
            <a:pPr algn="r"/>
            <a:r>
              <a:rPr lang="he-IL" dirty="0" smtClean="0">
                <a:cs typeface="+mn-cs"/>
              </a:rPr>
              <a:t>בעת התחברות ישלח קוד אימות לנייד/המייל אשר הוגדר. </a:t>
            </a:r>
            <a:endParaRPr lang="he-IL" dirty="0"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63" y="2403405"/>
            <a:ext cx="5867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54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494829" y="863501"/>
            <a:ext cx="62536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דיווח נתונים ממשק – אפשרויות לדיווח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1417499"/>
            <a:ext cx="72008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>
                <a:cs typeface="+mn-cs"/>
              </a:rPr>
              <a:t>לאחר התחברות ראשונה, ניתן להתחיל לדווח הפקדות בגין העובדים אשר קיימת להם תכניות פנסיוניות בהכשרה חברה לביטוח.</a:t>
            </a:r>
          </a:p>
          <a:p>
            <a:pPr algn="r" rtl="1"/>
            <a:r>
              <a:rPr lang="he-IL" dirty="0" smtClean="0">
                <a:cs typeface="+mn-cs"/>
              </a:rPr>
              <a:t>קיימות מספר אפשרויות לדיווח: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טעינת קובץ בפורמט מוגדר – ניתן לטעון קובץ בפורמט ממשק מעסיקים או מתוכנת שכר של </a:t>
            </a:r>
            <a:r>
              <a:rPr lang="he-IL" dirty="0" smtClean="0">
                <a:cs typeface="+mn-cs"/>
              </a:rPr>
              <a:t>מעסיק</a:t>
            </a:r>
            <a:endParaRPr lang="he-IL" dirty="0" smtClean="0">
              <a:cs typeface="+mn-c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סיום סליקה קודמת, במידה וטרם הסתיים תהליך הדיווח </a:t>
            </a:r>
            <a:r>
              <a:rPr lang="he-IL" dirty="0" smtClean="0">
                <a:cs typeface="+mn-cs"/>
              </a:rPr>
              <a:t>הקודם</a:t>
            </a:r>
            <a:endParaRPr lang="he-IL" dirty="0" smtClean="0">
              <a:cs typeface="+mn-c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שימוש חוזר ברשימת שכר </a:t>
            </a:r>
            <a:r>
              <a:rPr lang="he-IL" dirty="0" smtClean="0">
                <a:cs typeface="+mn-cs"/>
              </a:rPr>
              <a:t>קודמת</a:t>
            </a:r>
            <a:endParaRPr lang="he-IL" dirty="0" smtClean="0">
              <a:cs typeface="+mn-c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הקלדה ידנית של רשימת </a:t>
            </a:r>
            <a:r>
              <a:rPr lang="he-IL" dirty="0" smtClean="0">
                <a:cs typeface="+mn-cs"/>
              </a:rPr>
              <a:t>עובדים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46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494829" y="863501"/>
            <a:ext cx="62536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אפשרויות לדיווח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3706"/>
            <a:ext cx="8244408" cy="46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1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דיווח נתונים ממשק – באמצעות טעינת קובץ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7598072" cy="207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969864" y="1314227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 smtClean="0">
                <a:cs typeface="+mn-cs"/>
              </a:rPr>
              <a:t>שלב 1: בעת טעינת קובץ </a:t>
            </a:r>
            <a:r>
              <a:rPr lang="he-IL" dirty="0">
                <a:cs typeface="+mn-cs"/>
              </a:rPr>
              <a:t>בפורמט ממשק מעסיקים או מתוכנת שכר של </a:t>
            </a:r>
            <a:r>
              <a:rPr lang="he-IL" dirty="0" smtClean="0">
                <a:cs typeface="+mn-cs"/>
              </a:rPr>
              <a:t>מעסיק, המערכת בודקת את תקינות הקובץ בהתאם לכללי המערכת אשר האוצר הגדיר. </a:t>
            </a:r>
          </a:p>
          <a:p>
            <a:pPr algn="r" rtl="1"/>
            <a:r>
              <a:rPr lang="he-IL" dirty="0" smtClean="0">
                <a:cs typeface="+mn-cs"/>
              </a:rPr>
              <a:t>במידה וקיימת תקלה במבנה ונתוני הקובץ, תוצג כפתור פירוט שגיאות אשר תציג בקובץ אקסל את פירוט השגיאות. </a:t>
            </a:r>
            <a:endParaRPr lang="he-IL" dirty="0"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47" y="4746048"/>
            <a:ext cx="7532037" cy="209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מעוגל 2"/>
          <p:cNvSpPr/>
          <p:nvPr/>
        </p:nvSpPr>
        <p:spPr bwMode="auto">
          <a:xfrm>
            <a:off x="4355976" y="5877272"/>
            <a:ext cx="808013" cy="504056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14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דיווח נתונים ממשק – באמצעות טעינת קובץ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029072" y="1418383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 smtClean="0">
                <a:cs typeface="+mn-cs"/>
              </a:rPr>
              <a:t>שלב 2: בטעינה ראשונה יהיה צורך להגדיר את נתוני הקופה.</a:t>
            </a:r>
          </a:p>
          <a:p>
            <a:pPr algn="r" rtl="1"/>
            <a:r>
              <a:rPr lang="he-IL" dirty="0" smtClean="0">
                <a:cs typeface="+mn-cs"/>
              </a:rPr>
              <a:t>   </a:t>
            </a:r>
            <a:endParaRPr lang="he-IL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2060848"/>
            <a:ext cx="8604448" cy="184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08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 smtClean="0">
                <a:latin typeface="Arial" pitchFamily="34" charset="0"/>
                <a:cs typeface="Arial" pitchFamily="34" charset="0"/>
              </a:rPr>
              <a:t>דיווח נתונים ממשק – באמצעות טעינת קובץ </a:t>
            </a:r>
            <a:endParaRPr lang="he-IL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8" y="2924944"/>
            <a:ext cx="2699792" cy="381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8"/>
          <p:cNvSpPr/>
          <p:nvPr/>
        </p:nvSpPr>
        <p:spPr>
          <a:xfrm>
            <a:off x="1187624" y="1414817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 smtClean="0">
                <a:cs typeface="+mn-cs"/>
              </a:rPr>
              <a:t>לחיצה על הסימן העיפרון תאפשר לערוך את פרטי הקופה.</a:t>
            </a:r>
          </a:p>
          <a:p>
            <a:pPr algn="r" rtl="1"/>
            <a:r>
              <a:rPr lang="he-IL" dirty="0">
                <a:cs typeface="+mn-cs"/>
              </a:rPr>
              <a:t>נדרש לבחור את הפרמטרים </a:t>
            </a:r>
            <a:r>
              <a:rPr lang="he-IL" dirty="0" smtClean="0">
                <a:cs typeface="+mn-cs"/>
              </a:rPr>
              <a:t>הבאים: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סוג </a:t>
            </a:r>
            <a:r>
              <a:rPr lang="he-IL" dirty="0" smtClean="0">
                <a:cs typeface="+mn-cs"/>
              </a:rPr>
              <a:t>מוצר: ביטוח </a:t>
            </a:r>
            <a:r>
              <a:rPr lang="he-IL" dirty="0" smtClean="0">
                <a:cs typeface="+mn-cs"/>
              </a:rPr>
              <a:t>מנהלים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שם </a:t>
            </a:r>
            <a:r>
              <a:rPr lang="he-IL" dirty="0">
                <a:cs typeface="+mn-cs"/>
              </a:rPr>
              <a:t>מוצר </a:t>
            </a:r>
            <a:r>
              <a:rPr lang="he-IL" dirty="0" smtClean="0">
                <a:cs typeface="+mn-cs"/>
              </a:rPr>
              <a:t>הכשרה: ביטוח</a:t>
            </a:r>
            <a:endParaRPr lang="he-IL" dirty="0">
              <a:cs typeface="+mn-c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סוג קופה: שוטף</a:t>
            </a:r>
            <a:endParaRPr lang="he-IL" dirty="0">
              <a:cs typeface="+mn-c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הפרשות</a:t>
            </a:r>
            <a:r>
              <a:rPr lang="he-IL" dirty="0" smtClean="0">
                <a:cs typeface="+mn-cs"/>
              </a:rPr>
              <a:t>: ימשכו </a:t>
            </a:r>
            <a:r>
              <a:rPr lang="he-IL" dirty="0">
                <a:cs typeface="+mn-cs"/>
              </a:rPr>
              <a:t>מקובץ </a:t>
            </a:r>
            <a:r>
              <a:rPr lang="he-IL" dirty="0" smtClean="0">
                <a:cs typeface="+mn-cs"/>
              </a:rPr>
              <a:t>הדיווח</a:t>
            </a:r>
            <a:endParaRPr lang="he-IL" dirty="0">
              <a:cs typeface="+mn-c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 smtClean="0">
                <a:cs typeface="+mn-cs"/>
              </a:rPr>
              <a:t>פרטי </a:t>
            </a:r>
            <a:r>
              <a:rPr lang="he-IL" dirty="0" smtClean="0">
                <a:cs typeface="+mn-cs"/>
              </a:rPr>
              <a:t>התשלום: פרטי </a:t>
            </a:r>
            <a:r>
              <a:rPr lang="he-IL" dirty="0">
                <a:cs typeface="+mn-cs"/>
              </a:rPr>
              <a:t>התשלום אשר </a:t>
            </a:r>
            <a:r>
              <a:rPr lang="he-IL" dirty="0" smtClean="0">
                <a:cs typeface="+mn-cs"/>
              </a:rPr>
              <a:t>יבוצע</a:t>
            </a:r>
            <a:endParaRPr lang="he-IL" dirty="0">
              <a:cs typeface="+mn-cs"/>
            </a:endParaRPr>
          </a:p>
          <a:p>
            <a:pPr algn="r" rtl="1"/>
            <a:r>
              <a:rPr lang="he-IL" dirty="0" smtClean="0">
                <a:cs typeface="+mn-cs"/>
              </a:rPr>
              <a:t> </a:t>
            </a:r>
            <a:endParaRPr lang="he-I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960946"/>
      </p:ext>
    </p:extLst>
  </p:cSld>
  <p:clrMapOvr>
    <a:masterClrMapping/>
  </p:clrMapOvr>
</p:sld>
</file>

<file path=ppt/theme/theme1.xml><?xml version="1.0" encoding="utf-8"?>
<a:theme xmlns:a="http://schemas.openxmlformats.org/drawingml/2006/main" name="הכשרה">
  <a:themeElements>
    <a:clrScheme name="עיצוב מותאם אישית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עיצוב מותאם אישית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.potx" id="{BFD4D01F-A62C-4ECA-A0F6-CCC71D102921}" vid="{D8F8DEEE-7B7A-4060-8705-9800B8DA69DB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C0EDD86B858CDF44BFBC380D7337DEAE" ma:contentTypeVersion="5" ma:contentTypeDescription="צור מסמך חדש." ma:contentTypeScope="" ma:versionID="67ce0a3402eb88d4700692c19b48b79a">
  <xsd:schema xmlns:xsd="http://www.w3.org/2001/XMLSchema" xmlns:xs="http://www.w3.org/2001/XMLSchema" xmlns:p="http://schemas.microsoft.com/office/2006/metadata/properties" xmlns:ns1="http://schemas.microsoft.com/sharepoint/v3" xmlns:ns2="1ca4df27-5183-4bee-9dbd-0c46c9c4aa40" targetNamespace="http://schemas.microsoft.com/office/2006/metadata/properties" ma:root="true" ma:fieldsID="e3cd67e5d4bc433e81c825e9ee655115" ns1:_="" ns2:_="">
    <xsd:import namespace="http://schemas.microsoft.com/sharepoint/v3"/>
    <xsd:import namespace="1ca4df27-5183-4bee-9dbd-0c46c9c4aa4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Order1" minOccurs="0"/>
                <xsd:element ref="ns2:isFileInUse" minOccurs="0"/>
                <xsd:element ref="ns2:IsAccessib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'מתזמן תאריך התחלה' הוא עמודת אתר שיוצרת תכונת הפרסום. היא משמשת לציון התאריך והשעה שבהם יופיע הדף לראשונה בפני מבקרי האתר." ma:hidden="true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description="'תזמון תאריך הסיום' הוא עמודת אתר שיוצרת תכונת הפרסום. היא משמשת לציון התאריך והשעה שבהם הדף לא יופיע עוד בפני מבקרי האתר." ma:hidden="true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4df27-5183-4bee-9dbd-0c46c9c4aa40" elementFormDefault="qualified">
    <xsd:import namespace="http://schemas.microsoft.com/office/2006/documentManagement/types"/>
    <xsd:import namespace="http://schemas.microsoft.com/office/infopath/2007/PartnerControls"/>
    <xsd:element name="Order1" ma:index="11" nillable="true" ma:displayName="Order" ma:internalName="Order1">
      <xsd:simpleType>
        <xsd:restriction base="dms:Number"/>
      </xsd:simpleType>
    </xsd:element>
    <xsd:element name="isFileInUse" ma:index="12" nillable="true" ma:displayName="האם בשימוש" ma:default="0" ma:internalName="isFileInUse">
      <xsd:simpleType>
        <xsd:restriction base="dms:Boolean"/>
      </xsd:simpleType>
    </xsd:element>
    <xsd:element name="IsAccessible" ma:index="13" nillable="true" ma:displayName="האם מונגש" ma:default="לא" ma:format="Dropdown" ma:internalName="IsAccessible">
      <xsd:simpleType>
        <xsd:restriction base="dms:Choice">
          <xsd:enumeration value="כן"/>
          <xsd:enumeration value="לא"/>
          <xsd:enumeration value="ללא צורך בנגישות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Order1 xmlns="1ca4df27-5183-4bee-9dbd-0c46c9c4aa40" xsi:nil="true"/>
    <isFileInUse xmlns="1ca4df27-5183-4bee-9dbd-0c46c9c4aa40">false</isFileInUse>
    <IsAccessible xmlns="1ca4df27-5183-4bee-9dbd-0c46c9c4aa40">לא</IsAccessible>
  </documentManagement>
</p:properties>
</file>

<file path=customXml/itemProps1.xml><?xml version="1.0" encoding="utf-8"?>
<ds:datastoreItem xmlns:ds="http://schemas.openxmlformats.org/officeDocument/2006/customXml" ds:itemID="{702FFDD5-CD8D-4659-98D5-B7FDD8708993}"/>
</file>

<file path=customXml/itemProps2.xml><?xml version="1.0" encoding="utf-8"?>
<ds:datastoreItem xmlns:ds="http://schemas.openxmlformats.org/officeDocument/2006/customXml" ds:itemID="{F96354EC-12AF-423E-819A-C9613F1E8014}"/>
</file>

<file path=customXml/itemProps3.xml><?xml version="1.0" encoding="utf-8"?>
<ds:datastoreItem xmlns:ds="http://schemas.openxmlformats.org/officeDocument/2006/customXml" ds:itemID="{2F081CF8-E9C4-46A7-BD51-6BFA6C6346C7}"/>
</file>

<file path=docProps/app.xml><?xml version="1.0" encoding="utf-8"?>
<Properties xmlns="http://schemas.openxmlformats.org/officeDocument/2006/extended-properties" xmlns:vt="http://schemas.openxmlformats.org/officeDocument/2006/docPropsVTypes">
  <Template>הכשרה</Template>
  <TotalTime>568</TotalTime>
  <Words>1002</Words>
  <Application>Microsoft Office PowerPoint</Application>
  <PresentationFormat>‫הצגה על המסך (4:3)</PresentationFormat>
  <Paragraphs>111</Paragraphs>
  <Slides>28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2" baseType="lpstr">
      <vt:lpstr>Arial</vt:lpstr>
      <vt:lpstr>Calibri</vt:lpstr>
      <vt:lpstr>Tahoma</vt:lpstr>
      <vt:lpstr>הכשרה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מדריך לפורטל מעסיקים - יולי 2018</dc:title>
  <dc:creator>אילנה סולימני</dc:creator>
  <cp:lastModifiedBy>רז אלישר</cp:lastModifiedBy>
  <cp:revision>35</cp:revision>
  <dcterms:created xsi:type="dcterms:W3CDTF">2018-07-01T11:32:44Z</dcterms:created>
  <dcterms:modified xsi:type="dcterms:W3CDTF">2018-07-24T09:01:35Z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0x010100C0EDD86B858CDF44BFBC380D7337DEAE</vt:lpwstr>
  </property>
</Properties>
</file>